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6" r:id="rId6"/>
    <p:sldId id="277" r:id="rId7"/>
    <p:sldId id="289" r:id="rId8"/>
    <p:sldId id="288" r:id="rId9"/>
    <p:sldId id="291" r:id="rId10"/>
    <p:sldId id="296" r:id="rId11"/>
    <p:sldId id="290" r:id="rId12"/>
    <p:sldId id="295" r:id="rId13"/>
    <p:sldId id="294" r:id="rId14"/>
    <p:sldId id="280" r:id="rId15"/>
    <p:sldId id="285" r:id="rId16"/>
    <p:sldId id="292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F26"/>
    <a:srgbClr val="11AEC7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5015" autoAdjust="0"/>
  </p:normalViewPr>
  <p:slideViewPr>
    <p:cSldViewPr snapToGrid="0" showGuides="1">
      <p:cViewPr varScale="1">
        <p:scale>
          <a:sx n="94" d="100"/>
          <a:sy n="94" d="100"/>
        </p:scale>
        <p:origin x="1182" y="66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5D3EB-CBDD-4100-83B7-3BFE0A8F4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B4595-A79D-4567-9FE1-DCF31A42B3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5C0719-993D-42E1-80ED-8F01056F36C2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E452F-E862-4273-987C-980229E53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E394C-9AD7-48EA-AB0F-18032A3E0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0421AD-3AC0-48CB-8727-BB447FD226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5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D3BC9C-6C58-464F-B94E-FD73C5FB016E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60DC36-8EFA-4378-9855-E019C55AC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2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1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9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5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7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7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7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10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8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56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6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76036"/>
            <a:ext cx="12192000" cy="1384995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Monday with the Mayor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rgbClr val="F59F26"/>
                </a:solidFill>
              </a:rPr>
              <a:t>April 4, 2022</a:t>
            </a:r>
            <a:endParaRPr lang="en-US" dirty="0">
              <a:solidFill>
                <a:srgbClr val="F59F26"/>
              </a:solidFill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CD2DCF-2A3D-4230-9F76-46DE9F4E8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6425" y="2280101"/>
            <a:ext cx="3840319" cy="176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84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DB6F-3892-489F-A6F1-A2444CD8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974725"/>
            <a:ext cx="10515600" cy="2177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+mn-lt"/>
              </a:rPr>
              <a:t>Extra Speeding Enforcement Was Done on Two Days in March. This Resulted in 44 Speeding Citations. 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57</a:t>
            </a:r>
            <a:r>
              <a:rPr lang="en-US" sz="4000" dirty="0">
                <a:latin typeface="+mn-lt"/>
              </a:rPr>
              <a:t>% </a:t>
            </a:r>
            <a:r>
              <a:rPr lang="en-US" sz="4000" dirty="0" smtClean="0">
                <a:latin typeface="+mn-lt"/>
              </a:rPr>
              <a:t>of the Drivers Cited Were Over the Age of 30.</a:t>
            </a:r>
            <a:endParaRPr lang="en-US" sz="4000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46F67F-CD8C-4EB3-B79C-AE2ACCD6C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149581"/>
              </p:ext>
            </p:extLst>
          </p:nvPr>
        </p:nvGraphicFramePr>
        <p:xfrm>
          <a:off x="1028702" y="3524249"/>
          <a:ext cx="9877427" cy="25527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434019">
                  <a:extLst>
                    <a:ext uri="{9D8B030D-6E8A-4147-A177-3AD203B41FA5}">
                      <a16:colId xmlns:a16="http://schemas.microsoft.com/office/drawing/2014/main" val="39009149"/>
                    </a:ext>
                  </a:extLst>
                </a:gridCol>
                <a:gridCol w="840632">
                  <a:extLst>
                    <a:ext uri="{9D8B030D-6E8A-4147-A177-3AD203B41FA5}">
                      <a16:colId xmlns:a16="http://schemas.microsoft.com/office/drawing/2014/main" val="1698036583"/>
                    </a:ext>
                  </a:extLst>
                </a:gridCol>
                <a:gridCol w="840632">
                  <a:extLst>
                    <a:ext uri="{9D8B030D-6E8A-4147-A177-3AD203B41FA5}">
                      <a16:colId xmlns:a16="http://schemas.microsoft.com/office/drawing/2014/main" val="2089072998"/>
                    </a:ext>
                  </a:extLst>
                </a:gridCol>
                <a:gridCol w="840632">
                  <a:extLst>
                    <a:ext uri="{9D8B030D-6E8A-4147-A177-3AD203B41FA5}">
                      <a16:colId xmlns:a16="http://schemas.microsoft.com/office/drawing/2014/main" val="1073268980"/>
                    </a:ext>
                  </a:extLst>
                </a:gridCol>
                <a:gridCol w="840632">
                  <a:extLst>
                    <a:ext uri="{9D8B030D-6E8A-4147-A177-3AD203B41FA5}">
                      <a16:colId xmlns:a16="http://schemas.microsoft.com/office/drawing/2014/main" val="3491655430"/>
                    </a:ext>
                  </a:extLst>
                </a:gridCol>
                <a:gridCol w="840632">
                  <a:extLst>
                    <a:ext uri="{9D8B030D-6E8A-4147-A177-3AD203B41FA5}">
                      <a16:colId xmlns:a16="http://schemas.microsoft.com/office/drawing/2014/main" val="250271240"/>
                    </a:ext>
                  </a:extLst>
                </a:gridCol>
                <a:gridCol w="840632">
                  <a:extLst>
                    <a:ext uri="{9D8B030D-6E8A-4147-A177-3AD203B41FA5}">
                      <a16:colId xmlns:a16="http://schemas.microsoft.com/office/drawing/2014/main" val="444984159"/>
                    </a:ext>
                  </a:extLst>
                </a:gridCol>
                <a:gridCol w="840632">
                  <a:extLst>
                    <a:ext uri="{9D8B030D-6E8A-4147-A177-3AD203B41FA5}">
                      <a16:colId xmlns:a16="http://schemas.microsoft.com/office/drawing/2014/main" val="370770648"/>
                    </a:ext>
                  </a:extLst>
                </a:gridCol>
                <a:gridCol w="840632">
                  <a:extLst>
                    <a:ext uri="{9D8B030D-6E8A-4147-A177-3AD203B41FA5}">
                      <a16:colId xmlns:a16="http://schemas.microsoft.com/office/drawing/2014/main" val="49696476"/>
                    </a:ext>
                  </a:extLst>
                </a:gridCol>
                <a:gridCol w="791184">
                  <a:extLst>
                    <a:ext uri="{9D8B030D-6E8A-4147-A177-3AD203B41FA5}">
                      <a16:colId xmlns:a16="http://schemas.microsoft.com/office/drawing/2014/main" val="247971111"/>
                    </a:ext>
                  </a:extLst>
                </a:gridCol>
                <a:gridCol w="927168">
                  <a:extLst>
                    <a:ext uri="{9D8B030D-6E8A-4147-A177-3AD203B41FA5}">
                      <a16:colId xmlns:a16="http://schemas.microsoft.com/office/drawing/2014/main" val="298442215"/>
                    </a:ext>
                  </a:extLst>
                </a:gridCol>
              </a:tblGrid>
              <a:tr h="85090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AGE </a:t>
                      </a:r>
                      <a:r>
                        <a:rPr lang="en-US" sz="2000" b="1" u="none" strike="noStrike" dirty="0">
                          <a:effectLst/>
                        </a:rPr>
                        <a:t>OF DRIVERS RECEIVING CITATIONS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7885924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Age (Years)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18-19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20-29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30-39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40-49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50-59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60-69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70-79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80+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Total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0097537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Citations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44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754665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951022B-088A-44F2-9B06-7AFC51BC5E00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rgbClr val="F59F26"/>
              </a:solidFill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9C350B7-FA2C-41E7-B444-F735CAB619A7}"/>
              </a:ext>
            </a:extLst>
          </p:cNvPr>
          <p:cNvSpPr txBox="1">
            <a:spLocks/>
          </p:cNvSpPr>
          <p:nvPr/>
        </p:nvSpPr>
        <p:spPr>
          <a:xfrm>
            <a:off x="228600" y="35802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Monday with the Mayor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001">
            <a:extLst>
              <a:ext uri="{FF2B5EF4-FFF2-40B4-BE49-F238E27FC236}">
                <a16:creationId xmlns:a16="http://schemas.microsoft.com/office/drawing/2014/main" id="{50529E5A-2D79-4E1F-8462-142A451E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9" y="6089543"/>
            <a:ext cx="1216066" cy="5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51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166BC32C-2E11-43D3-963B-9766918E0F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6FB0785-0013-474B-B959-F2CC8F4C0C1E}"/>
              </a:ext>
            </a:extLst>
          </p:cNvPr>
          <p:cNvSpPr/>
          <p:nvPr/>
        </p:nvSpPr>
        <p:spPr>
          <a:xfrm>
            <a:off x="-223520" y="1721932"/>
            <a:ext cx="3856804" cy="9233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44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CITATIONS WERE ISSUED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DURING 2 FOUR (4) HOUR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ENFORCEMENT PERIODS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E0CCD72C-28FA-41DC-B79D-8C6162751C56}"/>
              </a:ext>
            </a:extLst>
          </p:cNvPr>
          <p:cNvSpPr txBox="1">
            <a:spLocks/>
          </p:cNvSpPr>
          <p:nvPr/>
        </p:nvSpPr>
        <p:spPr>
          <a:xfrm>
            <a:off x="228600" y="35802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Monday with the Mayor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5176F0-D623-498B-B0B4-32AE5694F4D2}"/>
              </a:ext>
            </a:extLst>
          </p:cNvPr>
          <p:cNvCxnSpPr>
            <a:cxnSpLocks/>
          </p:cNvCxnSpPr>
          <p:nvPr/>
        </p:nvCxnSpPr>
        <p:spPr>
          <a:xfrm>
            <a:off x="2392721" y="2622997"/>
            <a:ext cx="426679" cy="630304"/>
          </a:xfrm>
          <a:prstGeom prst="line">
            <a:avLst/>
          </a:prstGeom>
          <a:ln>
            <a:solidFill>
              <a:srgbClr val="11A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DBD2296E-A88B-4198-84AA-B0A2E89A1BBF}"/>
              </a:ext>
            </a:extLst>
          </p:cNvPr>
          <p:cNvSpPr/>
          <p:nvPr/>
        </p:nvSpPr>
        <p:spPr>
          <a:xfrm>
            <a:off x="4405371" y="1601567"/>
            <a:ext cx="3381257" cy="9233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AVERAGE SPEED OVER THE POSTED SPEED LIMIT FOR CITATIONS ISSUED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559429-07E0-4EE3-99E9-FDEF0AFA8A0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082087" y="2503086"/>
            <a:ext cx="13911" cy="750215"/>
          </a:xfrm>
          <a:prstGeom prst="line">
            <a:avLst/>
          </a:prstGeom>
          <a:ln>
            <a:solidFill>
              <a:srgbClr val="F59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907DED30-05BC-4660-8559-739913C8A4C0}"/>
              </a:ext>
            </a:extLst>
          </p:cNvPr>
          <p:cNvSpPr/>
          <p:nvPr/>
        </p:nvSpPr>
        <p:spPr>
          <a:xfrm>
            <a:off x="8462405" y="1918277"/>
            <a:ext cx="3381257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AVERAGE AGE OF DRIVERS WHO WERE ISSUED CITATIONS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8FE5DE-9B17-4B6E-AB74-B1D44DD1F68A}"/>
              </a:ext>
            </a:extLst>
          </p:cNvPr>
          <p:cNvCxnSpPr>
            <a:cxnSpLocks/>
          </p:cNvCxnSpPr>
          <p:nvPr/>
        </p:nvCxnSpPr>
        <p:spPr>
          <a:xfrm flipV="1">
            <a:off x="609600" y="2621330"/>
            <a:ext cx="3030669" cy="1667"/>
          </a:xfrm>
          <a:prstGeom prst="line">
            <a:avLst/>
          </a:prstGeom>
          <a:ln>
            <a:solidFill>
              <a:srgbClr val="11A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711A1B-A00B-4B57-ABDF-29FFCE8DF066}"/>
              </a:ext>
            </a:extLst>
          </p:cNvPr>
          <p:cNvCxnSpPr/>
          <p:nvPr/>
        </p:nvCxnSpPr>
        <p:spPr>
          <a:xfrm>
            <a:off x="8485067" y="2543991"/>
            <a:ext cx="3358595" cy="7407"/>
          </a:xfrm>
          <a:prstGeom prst="line">
            <a:avLst/>
          </a:prstGeom>
          <a:ln>
            <a:solidFill>
              <a:srgbClr val="11A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06A870-00D5-4FAD-BE12-0FBB2EA436F5}"/>
              </a:ext>
            </a:extLst>
          </p:cNvPr>
          <p:cNvCxnSpPr>
            <a:cxnSpLocks/>
          </p:cNvCxnSpPr>
          <p:nvPr/>
        </p:nvCxnSpPr>
        <p:spPr>
          <a:xfrm flipV="1">
            <a:off x="9401175" y="2551398"/>
            <a:ext cx="406801" cy="701903"/>
          </a:xfrm>
          <a:prstGeom prst="line">
            <a:avLst/>
          </a:prstGeom>
          <a:ln>
            <a:solidFill>
              <a:srgbClr val="11A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E3C3A31-657C-467D-A78E-63CC1639D7AF}"/>
              </a:ext>
            </a:extLst>
          </p:cNvPr>
          <p:cNvSpPr txBox="1"/>
          <p:nvPr/>
        </p:nvSpPr>
        <p:spPr>
          <a:xfrm>
            <a:off x="5329117" y="4084092"/>
            <a:ext cx="18167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F59F26"/>
                </a:solidFill>
              </a:rPr>
              <a:t>14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409BF0-FBF5-48A3-B22E-808E319306F0}"/>
              </a:ext>
            </a:extLst>
          </p:cNvPr>
          <p:cNvCxnSpPr>
            <a:cxnSpLocks/>
          </p:cNvCxnSpPr>
          <p:nvPr/>
        </p:nvCxnSpPr>
        <p:spPr>
          <a:xfrm flipV="1">
            <a:off x="5178865" y="2503086"/>
            <a:ext cx="1831314" cy="12877"/>
          </a:xfrm>
          <a:prstGeom prst="line">
            <a:avLst/>
          </a:prstGeom>
          <a:ln>
            <a:solidFill>
              <a:srgbClr val="F59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E92B24D-17CA-4091-8B1F-49FE14D8899B}"/>
              </a:ext>
            </a:extLst>
          </p:cNvPr>
          <p:cNvSpPr txBox="1"/>
          <p:nvPr/>
        </p:nvSpPr>
        <p:spPr>
          <a:xfrm>
            <a:off x="2124934" y="4084092"/>
            <a:ext cx="17092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rgbClr val="11AEC7"/>
                </a:solidFill>
              </a:rPr>
              <a:t>44</a:t>
            </a:r>
            <a:endParaRPr lang="en-US" sz="10000" b="1" dirty="0">
              <a:solidFill>
                <a:srgbClr val="11AEC7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1E7D09B-2B3B-4AA7-85E1-238D5E8930B7}"/>
              </a:ext>
            </a:extLst>
          </p:cNvPr>
          <p:cNvSpPr txBox="1"/>
          <p:nvPr/>
        </p:nvSpPr>
        <p:spPr>
          <a:xfrm>
            <a:off x="8403784" y="4012271"/>
            <a:ext cx="20552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11AEC7"/>
                </a:solidFill>
              </a:rPr>
              <a:t>36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045226A6-4C1D-4555-9E2F-DCA29AE9FE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35896" y="192104"/>
            <a:ext cx="4920208" cy="161793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59F26"/>
                </a:solidFill>
              </a:rPr>
              <a:t>SPEEDING</a:t>
            </a:r>
          </a:p>
        </p:txBody>
      </p:sp>
      <p:pic>
        <p:nvPicPr>
          <p:cNvPr id="24" name="Picture 2" descr="image001">
            <a:extLst>
              <a:ext uri="{FF2B5EF4-FFF2-40B4-BE49-F238E27FC236}">
                <a16:creationId xmlns:a16="http://schemas.microsoft.com/office/drawing/2014/main" id="{50529E5A-2D79-4E1F-8462-142A451E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492" y="5863771"/>
            <a:ext cx="1704703" cy="7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ED8B69E-B818-4EA9-BBA8-42A51D9D5C54}"/>
              </a:ext>
            </a:extLst>
          </p:cNvPr>
          <p:cNvGrpSpPr/>
          <p:nvPr/>
        </p:nvGrpSpPr>
        <p:grpSpPr>
          <a:xfrm>
            <a:off x="1258387" y="3253301"/>
            <a:ext cx="9675223" cy="3293027"/>
            <a:chOff x="2909954" y="1879843"/>
            <a:chExt cx="6051687" cy="2079056"/>
          </a:xfrm>
        </p:grpSpPr>
        <p:sp>
          <p:nvSpPr>
            <p:cNvPr id="3" name="Circle: Hollow 2">
              <a:extLst>
                <a:ext uri="{FF2B5EF4-FFF2-40B4-BE49-F238E27FC236}">
                  <a16:creationId xmlns:a16="http://schemas.microsoft.com/office/drawing/2014/main" id="{8DC8DEBA-4D8D-4704-A04E-32A1E0BF41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09954" y="1879843"/>
              <a:ext cx="2185486" cy="2079056"/>
            </a:xfrm>
            <a:prstGeom prst="donut">
              <a:avLst>
                <a:gd name="adj" fmla="val 12255"/>
              </a:avLst>
            </a:prstGeom>
            <a:solidFill>
              <a:schemeClr val="accent3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769CE3F0-8651-4FF1-8CAF-1E986C3831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43054" y="1879843"/>
              <a:ext cx="2185486" cy="2079056"/>
            </a:xfrm>
            <a:prstGeom prst="donut">
              <a:avLst>
                <a:gd name="adj" fmla="val 12255"/>
              </a:avLst>
            </a:pr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59423939-1DC9-4306-AA5D-6C01113363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6155" y="1879843"/>
              <a:ext cx="2185486" cy="2079056"/>
            </a:xfrm>
            <a:prstGeom prst="donut">
              <a:avLst>
                <a:gd name="adj" fmla="val 12255"/>
              </a:avLst>
            </a:prstGeom>
            <a:solidFill>
              <a:schemeClr val="accent3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57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1665-C64F-4BDA-B2DE-442D706057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25258" y="1544068"/>
            <a:ext cx="3541486" cy="3769865"/>
            <a:chOff x="4325258" y="1229517"/>
            <a:chExt cx="3541486" cy="3769865"/>
          </a:xfrm>
        </p:grpSpPr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7DC8B409-5FAC-4539-B25A-26BE925A48AF}"/>
                </a:ext>
              </a:extLst>
            </p:cNvPr>
            <p:cNvSpPr/>
            <p:nvPr/>
          </p:nvSpPr>
          <p:spPr>
            <a:xfrm>
              <a:off x="4792319" y="2392018"/>
              <a:ext cx="2607364" cy="2607364"/>
            </a:xfrm>
            <a:prstGeom prst="diamond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91498E2F-539C-46D3-AF7C-BB1DAE76B114}"/>
                </a:ext>
              </a:extLst>
            </p:cNvPr>
            <p:cNvSpPr/>
            <p:nvPr/>
          </p:nvSpPr>
          <p:spPr>
            <a:xfrm>
              <a:off x="4325258" y="1229517"/>
              <a:ext cx="3541486" cy="3541486"/>
            </a:xfrm>
            <a:prstGeom prst="diamond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3207"/>
            <a:ext cx="9144000" cy="2991588"/>
          </a:xfrm>
        </p:spPr>
        <p:txBody>
          <a:bodyPr lIns="0" tIns="0" rIns="0" bIns="0" anchor="ctr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Questions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and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Discussion</a:t>
            </a:r>
            <a:endParaRPr lang="en-US" sz="7200" dirty="0">
              <a:solidFill>
                <a:schemeClr val="accent4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0529E5A-2D79-4E1F-8462-142A451E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3648" y="5477215"/>
            <a:ext cx="1704703" cy="78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03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1665-C64F-4BDA-B2DE-442D706057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21052" y="5071039"/>
            <a:ext cx="3541486" cy="3769865"/>
            <a:chOff x="4325258" y="1229517"/>
            <a:chExt cx="3541486" cy="3769865"/>
          </a:xfrm>
        </p:grpSpPr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7DC8B409-5FAC-4539-B25A-26BE925A48AF}"/>
                </a:ext>
              </a:extLst>
            </p:cNvPr>
            <p:cNvSpPr/>
            <p:nvPr/>
          </p:nvSpPr>
          <p:spPr>
            <a:xfrm>
              <a:off x="4792319" y="2392018"/>
              <a:ext cx="2607364" cy="2607364"/>
            </a:xfrm>
            <a:prstGeom prst="diamond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91498E2F-539C-46D3-AF7C-BB1DAE76B114}"/>
                </a:ext>
              </a:extLst>
            </p:cNvPr>
            <p:cNvSpPr/>
            <p:nvPr/>
          </p:nvSpPr>
          <p:spPr>
            <a:xfrm>
              <a:off x="4325258" y="1229517"/>
              <a:ext cx="3541486" cy="3541486"/>
            </a:xfrm>
            <a:prstGeom prst="diamond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29858"/>
            <a:ext cx="12192000" cy="5761577"/>
          </a:xfrm>
        </p:spPr>
        <p:txBody>
          <a:bodyPr wrap="square" lIns="0" tIns="0" rIns="0" bIns="0" anchor="ctr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Have questions or suggestions 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for topics to be discussed at our next Monday with the Mayor?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/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/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8000" b="1" dirty="0">
                <a:solidFill>
                  <a:schemeClr val="bg1"/>
                </a:solidFill>
              </a:rPr>
              <a:t>Email</a:t>
            </a:r>
            <a:r>
              <a:rPr lang="en-US" sz="4800" b="1" dirty="0">
                <a:solidFill>
                  <a:schemeClr val="bg1"/>
                </a:solidFill>
              </a:rPr>
              <a:t/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mondayswiththemayor@tooelecity.org</a:t>
            </a:r>
            <a:endParaRPr lang="en-US" sz="4800" dirty="0">
              <a:solidFill>
                <a:schemeClr val="accent4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0529E5A-2D79-4E1F-8462-142A451E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8113" y="2980924"/>
            <a:ext cx="2487856" cy="114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13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111626" y="1720850"/>
            <a:ext cx="3968750" cy="3968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5802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Monday with the Mayor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998720" y="2682239"/>
            <a:ext cx="2246811" cy="21248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TONIGHT’S TOPICS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2C5002-7E64-4069-ACA0-6876E54A9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391821" y="4666735"/>
            <a:ext cx="5344069" cy="74099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59F26"/>
                </a:solidFill>
              </a:rPr>
              <a:t>SPEEDING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BC62739-FA35-49F8-8929-743B31F55A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951829" y="1862846"/>
            <a:ext cx="1304534" cy="12537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A773E64-CD55-415F-B3E7-CC5DE2FAF0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84154" y="4367608"/>
            <a:ext cx="1304534" cy="1253751"/>
          </a:xfrm>
          <a:prstGeom prst="ellipse">
            <a:avLst/>
          </a:prstGeom>
          <a:solidFill>
            <a:srgbClr val="F59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240257" y="1628500"/>
            <a:ext cx="4920208" cy="161793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11AEC7"/>
                </a:solidFill>
              </a:rPr>
              <a:t>GRAFFITI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D8560-E616-4CA9-AF0F-C7E07FB7BD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2366" y="4592118"/>
            <a:ext cx="1228110" cy="831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732EDC-ECA2-4D8B-A945-F7DD05B256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F59F2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1992453"/>
            <a:ext cx="994536" cy="994536"/>
          </a:xfrm>
          <a:prstGeom prst="rect">
            <a:avLst/>
          </a:prstGeom>
        </p:spPr>
      </p:pic>
      <p:pic>
        <p:nvPicPr>
          <p:cNvPr id="44" name="Picture 2" descr="image001">
            <a:extLst>
              <a:ext uri="{FF2B5EF4-FFF2-40B4-BE49-F238E27FC236}">
                <a16:creationId xmlns:a16="http://schemas.microsoft.com/office/drawing/2014/main" id="{9AA4F818-74D8-4F29-B69A-01D4B0115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251" y="5941276"/>
            <a:ext cx="1704703" cy="7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71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rapezoid 1">
            <a:extLst>
              <a:ext uri="{FF2B5EF4-FFF2-40B4-BE49-F238E27FC236}">
                <a16:creationId xmlns:a16="http://schemas.microsoft.com/office/drawing/2014/main" id="{5B804E9F-B6B5-41F9-9B63-9AF435FDC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405667" y="2673357"/>
            <a:ext cx="4336142" cy="2044685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rapezoid 42">
            <a:extLst>
              <a:ext uri="{FF2B5EF4-FFF2-40B4-BE49-F238E27FC236}">
                <a16:creationId xmlns:a16="http://schemas.microsoft.com/office/drawing/2014/main" id="{0092C447-C8E1-4B12-B012-E6D21CBB1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761129" y="2697230"/>
            <a:ext cx="4336142" cy="2044685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7E139379-1914-4446-8D6D-984A47041A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907842" y="2697230"/>
            <a:ext cx="4336142" cy="2044685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rapezoid 44">
            <a:extLst>
              <a:ext uri="{FF2B5EF4-FFF2-40B4-BE49-F238E27FC236}">
                <a16:creationId xmlns:a16="http://schemas.microsoft.com/office/drawing/2014/main" id="{F79B51BB-1B30-4ED8-B26D-21EE8BC675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094728" y="2631261"/>
            <a:ext cx="4336142" cy="2044685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89DA262E-0502-4E65-8ABA-E063880EAC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263685" y="2673357"/>
            <a:ext cx="4336142" cy="2044685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1072041" y="2488466"/>
            <a:ext cx="13716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NUMBER OF CASES REPORTED IN 2020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751D31D-3535-411D-8BAC-95CCC90AB185}"/>
              </a:ext>
            </a:extLst>
          </p:cNvPr>
          <p:cNvSpPr/>
          <p:nvPr/>
        </p:nvSpPr>
        <p:spPr>
          <a:xfrm>
            <a:off x="3224550" y="2464592"/>
            <a:ext cx="13716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NUMBER OF CASES REPORTED IN 2021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A4D735A-8F75-4E2A-8F1A-CC303B0718BA}"/>
              </a:ext>
            </a:extLst>
          </p:cNvPr>
          <p:cNvSpPr/>
          <p:nvPr/>
        </p:nvSpPr>
        <p:spPr>
          <a:xfrm>
            <a:off x="5410200" y="2464592"/>
            <a:ext cx="13716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NUMBER OF CASES REPORTED TO DATE 2022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AB9282-0505-49EB-AABF-998083225E3A}"/>
              </a:ext>
            </a:extLst>
          </p:cNvPr>
          <p:cNvSpPr/>
          <p:nvPr/>
        </p:nvSpPr>
        <p:spPr>
          <a:xfrm>
            <a:off x="7430675" y="2464592"/>
            <a:ext cx="1640036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WE NEED YOUR HELP!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PLEASE REPORT GRAFFITI OR VANDALISM!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68C4B5-BCEC-465A-ADA5-6A054B15F7A3}"/>
              </a:ext>
            </a:extLst>
          </p:cNvPr>
          <p:cNvSpPr/>
          <p:nvPr/>
        </p:nvSpPr>
        <p:spPr>
          <a:xfrm>
            <a:off x="9431463" y="2310705"/>
            <a:ext cx="202047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CALL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DISPATCH AT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435-882-5600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OR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REPORT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ONLINE AT TOOELECITY.ORG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A18108-5B8B-4147-84A7-D30A16BEC4EA}"/>
              </a:ext>
            </a:extLst>
          </p:cNvPr>
          <p:cNvSpPr/>
          <p:nvPr/>
        </p:nvSpPr>
        <p:spPr>
          <a:xfrm>
            <a:off x="884223" y="4680409"/>
            <a:ext cx="1752042" cy="3743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6600" dirty="0">
                <a:solidFill>
                  <a:schemeClr val="bg1"/>
                </a:solidFill>
                <a:cs typeface="Segoe UI" panose="020B0502040204020203" pitchFamily="34" charset="0"/>
              </a:rPr>
              <a:t>51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CDF767-73AB-478A-ACD8-78B45DB4AE1D}"/>
              </a:ext>
            </a:extLst>
          </p:cNvPr>
          <p:cNvSpPr/>
          <p:nvPr/>
        </p:nvSpPr>
        <p:spPr>
          <a:xfrm>
            <a:off x="3068172" y="4615094"/>
            <a:ext cx="1752042" cy="3743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6600" dirty="0">
                <a:solidFill>
                  <a:schemeClr val="bg1"/>
                </a:solidFill>
                <a:cs typeface="Segoe UI" panose="020B0502040204020203" pitchFamily="34" charset="0"/>
              </a:rPr>
              <a:t>59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4AD4B95-DFE1-4CA0-8429-DC55460651C0}"/>
              </a:ext>
            </a:extLst>
          </p:cNvPr>
          <p:cNvSpPr/>
          <p:nvPr/>
        </p:nvSpPr>
        <p:spPr>
          <a:xfrm>
            <a:off x="5219979" y="4615094"/>
            <a:ext cx="1752042" cy="3743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6600" dirty="0" smtClean="0">
                <a:solidFill>
                  <a:schemeClr val="bg1"/>
                </a:solidFill>
                <a:cs typeface="Segoe UI" panose="020B0502040204020203" pitchFamily="34" charset="0"/>
              </a:rPr>
              <a:t>35</a:t>
            </a:r>
            <a:endParaRPr lang="en-US" sz="66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09C350B7-FA2C-41E7-B444-F735CAB619A7}"/>
              </a:ext>
            </a:extLst>
          </p:cNvPr>
          <p:cNvSpPr txBox="1">
            <a:spLocks/>
          </p:cNvSpPr>
          <p:nvPr/>
        </p:nvSpPr>
        <p:spPr>
          <a:xfrm>
            <a:off x="228600" y="35802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Monday with the Mayor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" name="Picture 2" descr="image001">
            <a:extLst>
              <a:ext uri="{FF2B5EF4-FFF2-40B4-BE49-F238E27FC236}">
                <a16:creationId xmlns:a16="http://schemas.microsoft.com/office/drawing/2014/main" id="{50529E5A-2D79-4E1F-8462-142A451E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492" y="5863771"/>
            <a:ext cx="1704703" cy="7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06AEB7CC-A3FC-410D-A6E6-D40DB6E614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35896" y="192104"/>
            <a:ext cx="4920208" cy="161793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11AEC7"/>
                </a:solidFill>
              </a:rPr>
              <a:t>GRAFFITI</a:t>
            </a:r>
          </a:p>
        </p:txBody>
      </p:sp>
    </p:spTree>
    <p:extLst>
      <p:ext uri="{BB962C8B-B14F-4D97-AF65-F5344CB8AC3E}">
        <p14:creationId xmlns:p14="http://schemas.microsoft.com/office/powerpoint/2010/main" val="82256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5802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Monday with the Mayor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24000" y="719375"/>
            <a:ext cx="9144000" cy="69286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11AEC7"/>
                </a:solidFill>
              </a:rPr>
              <a:t>HARD TO IDENTIFY</a:t>
            </a:r>
          </a:p>
        </p:txBody>
      </p:sp>
      <p:pic>
        <p:nvPicPr>
          <p:cNvPr id="44" name="Picture 2" descr="image001">
            <a:extLst>
              <a:ext uri="{FF2B5EF4-FFF2-40B4-BE49-F238E27FC236}">
                <a16:creationId xmlns:a16="http://schemas.microsoft.com/office/drawing/2014/main" id="{9AA4F818-74D8-4F29-B69A-01D4B0115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251" y="5941276"/>
            <a:ext cx="1704703" cy="7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2AB1B561">
            <a:hlinkClick r:id="" action="ppaction://media"/>
            <a:extLst>
              <a:ext uri="{FF2B5EF4-FFF2-40B4-BE49-F238E27FC236}">
                <a16:creationId xmlns:a16="http://schemas.microsoft.com/office/drawing/2014/main" id="{8E073010-D5B3-486E-824B-F3C41648F7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9678" y="1516114"/>
            <a:ext cx="9432644" cy="48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5802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Monday with the Mayor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2C5002-7E64-4069-ACA0-6876E54A9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381"/>
            <a:ext cx="12191999" cy="74099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59F26"/>
                </a:solidFill>
              </a:rPr>
              <a:t>$250 REWARD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85265" y="2604157"/>
            <a:ext cx="11021468" cy="33179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Tooele City offers a $250 reward for information leading to the arrest of the person(s) responsible for graffiti or vandalism! If you have information, please contact Tooele City Police by calling Dispatch at </a:t>
            </a:r>
            <a:r>
              <a:rPr lang="en-US" sz="3600" b="1" u="sng" dirty="0">
                <a:solidFill>
                  <a:schemeClr val="accent3">
                    <a:lumMod val="75000"/>
                  </a:schemeClr>
                </a:solidFill>
              </a:rPr>
              <a:t>435-882-5600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 or report it using our online reporting system at </a:t>
            </a:r>
            <a:b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600" b="1" u="sng" dirty="0">
                <a:solidFill>
                  <a:schemeClr val="accent3">
                    <a:lumMod val="75000"/>
                  </a:schemeClr>
                </a:solidFill>
              </a:rPr>
              <a:t>TOOELECITY.ORG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 &gt;City Departments </a:t>
            </a:r>
            <a:b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&gt;Police Department &gt;Make A Report</a:t>
            </a:r>
          </a:p>
        </p:txBody>
      </p:sp>
      <p:pic>
        <p:nvPicPr>
          <p:cNvPr id="15" name="Picture 2" descr="image001">
            <a:extLst>
              <a:ext uri="{FF2B5EF4-FFF2-40B4-BE49-F238E27FC236}">
                <a16:creationId xmlns:a16="http://schemas.microsoft.com/office/drawing/2014/main" id="{C6B17EDE-EA58-403F-A300-6E7D2B1B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378" y="5922126"/>
            <a:ext cx="1704703" cy="7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89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166BC32C-2E11-43D3-963B-9766918E0F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">
            <a:extLst>
              <a:ext uri="{FF2B5EF4-FFF2-40B4-BE49-F238E27FC236}">
                <a16:creationId xmlns:a16="http://schemas.microsoft.com/office/drawing/2014/main" id="{E0CCD72C-28FA-41DC-B79D-8C6162751C56}"/>
              </a:ext>
            </a:extLst>
          </p:cNvPr>
          <p:cNvSpPr txBox="1">
            <a:spLocks/>
          </p:cNvSpPr>
          <p:nvPr/>
        </p:nvSpPr>
        <p:spPr>
          <a:xfrm>
            <a:off x="228600" y="35802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Monday with the Mayor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3EC2891-1281-4F92-8E61-736D9DB693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35896" y="192104"/>
            <a:ext cx="4920208" cy="161793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59F26"/>
                </a:solidFill>
              </a:rPr>
              <a:t>SPEEDING</a:t>
            </a:r>
          </a:p>
        </p:txBody>
      </p:sp>
      <p:pic>
        <p:nvPicPr>
          <p:cNvPr id="32" name="Picture 2" descr="image001">
            <a:extLst>
              <a:ext uri="{FF2B5EF4-FFF2-40B4-BE49-F238E27FC236}">
                <a16:creationId xmlns:a16="http://schemas.microsoft.com/office/drawing/2014/main" id="{50529E5A-2D79-4E1F-8462-142A451E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492" y="5863771"/>
            <a:ext cx="1704703" cy="7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9360" y="1365806"/>
            <a:ext cx="7193280" cy="53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8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ED644FD-84E6-4D68-A645-461D43CB5F5A}"/>
              </a:ext>
            </a:extLst>
          </p:cNvPr>
          <p:cNvCxnSpPr>
            <a:cxnSpLocks/>
          </p:cNvCxnSpPr>
          <p:nvPr/>
        </p:nvCxnSpPr>
        <p:spPr>
          <a:xfrm>
            <a:off x="2415743" y="1723564"/>
            <a:ext cx="401333" cy="274388"/>
          </a:xfrm>
          <a:prstGeom prst="line">
            <a:avLst/>
          </a:prstGeom>
          <a:ln>
            <a:solidFill>
              <a:srgbClr val="11A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166BC32C-2E11-43D3-963B-9766918E0F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">
            <a:extLst>
              <a:ext uri="{FF2B5EF4-FFF2-40B4-BE49-F238E27FC236}">
                <a16:creationId xmlns:a16="http://schemas.microsoft.com/office/drawing/2014/main" id="{E0CCD72C-28FA-41DC-B79D-8C6162751C56}"/>
              </a:ext>
            </a:extLst>
          </p:cNvPr>
          <p:cNvSpPr txBox="1">
            <a:spLocks/>
          </p:cNvSpPr>
          <p:nvPr/>
        </p:nvSpPr>
        <p:spPr>
          <a:xfrm>
            <a:off x="228600" y="35802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Monday with the Mayor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07DED30-05BC-4660-8559-739913C8A4C0}"/>
              </a:ext>
            </a:extLst>
          </p:cNvPr>
          <p:cNvSpPr/>
          <p:nvPr/>
        </p:nvSpPr>
        <p:spPr>
          <a:xfrm>
            <a:off x="8890020" y="1370074"/>
            <a:ext cx="3381257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NUMBER OF PATROL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OFFICERS ON DUTY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06A870-00D5-4FAD-BE12-0FBB2EA436F5}"/>
              </a:ext>
            </a:extLst>
          </p:cNvPr>
          <p:cNvCxnSpPr>
            <a:cxnSpLocks/>
          </p:cNvCxnSpPr>
          <p:nvPr/>
        </p:nvCxnSpPr>
        <p:spPr>
          <a:xfrm flipH="1">
            <a:off x="6624754" y="5825017"/>
            <a:ext cx="11814" cy="583330"/>
          </a:xfrm>
          <a:prstGeom prst="line">
            <a:avLst/>
          </a:prstGeom>
          <a:ln>
            <a:solidFill>
              <a:srgbClr val="11A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1C22FBD0-0545-4E13-9854-BD8BE83663A4}"/>
              </a:ext>
            </a:extLst>
          </p:cNvPr>
          <p:cNvSpPr/>
          <p:nvPr/>
        </p:nvSpPr>
        <p:spPr>
          <a:xfrm>
            <a:off x="-255260" y="1096685"/>
            <a:ext cx="3381257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NUMBER OF LANE MILES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TO PATROL IN THE CITY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E880224-56AC-43BD-B51E-604BA23DB2AF}"/>
              </a:ext>
            </a:extLst>
          </p:cNvPr>
          <p:cNvCxnSpPr>
            <a:cxnSpLocks/>
          </p:cNvCxnSpPr>
          <p:nvPr/>
        </p:nvCxnSpPr>
        <p:spPr>
          <a:xfrm>
            <a:off x="574766" y="1712238"/>
            <a:ext cx="2518406" cy="3989"/>
          </a:xfrm>
          <a:prstGeom prst="line">
            <a:avLst/>
          </a:prstGeom>
          <a:ln>
            <a:solidFill>
              <a:srgbClr val="11A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7E137DE-B32F-410E-9062-8829B94381FD}"/>
              </a:ext>
            </a:extLst>
          </p:cNvPr>
          <p:cNvSpPr/>
          <p:nvPr/>
        </p:nvSpPr>
        <p:spPr>
          <a:xfrm>
            <a:off x="87373" y="5949602"/>
            <a:ext cx="3381257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# OF CALLS IN 2020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A590FB-DFE6-4586-99DD-9E1BA8FD6351}"/>
              </a:ext>
            </a:extLst>
          </p:cNvPr>
          <p:cNvSpPr/>
          <p:nvPr/>
        </p:nvSpPr>
        <p:spPr>
          <a:xfrm>
            <a:off x="4907993" y="6412327"/>
            <a:ext cx="3381257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# OF CALLS IN 2021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08A5-1D43-4B0F-9DC1-15DAFD5328C5}"/>
              </a:ext>
            </a:extLst>
          </p:cNvPr>
          <p:cNvSpPr/>
          <p:nvPr/>
        </p:nvSpPr>
        <p:spPr>
          <a:xfrm>
            <a:off x="10393543" y="4250208"/>
            <a:ext cx="3381257" cy="12311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# OF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CALLS</a:t>
            </a:r>
            <a:b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</a:b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FROM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/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JANUARY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TO</a:t>
            </a:r>
            <a:b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</a:b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MARCH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2022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02B4F9-8635-4559-989C-A163E99C1C68}"/>
              </a:ext>
            </a:extLst>
          </p:cNvPr>
          <p:cNvSpPr txBox="1"/>
          <p:nvPr/>
        </p:nvSpPr>
        <p:spPr>
          <a:xfrm>
            <a:off x="8165892" y="4381475"/>
            <a:ext cx="1885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rgbClr val="F59F26"/>
                </a:solidFill>
              </a:rPr>
              <a:t>4,041</a:t>
            </a:r>
            <a:endParaRPr lang="en-US" sz="5200" b="1" dirty="0">
              <a:solidFill>
                <a:srgbClr val="F59F26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41ECE9-BA04-4BE1-B449-E8D6538FBBE5}"/>
              </a:ext>
            </a:extLst>
          </p:cNvPr>
          <p:cNvSpPr txBox="1"/>
          <p:nvPr/>
        </p:nvSpPr>
        <p:spPr>
          <a:xfrm>
            <a:off x="5628206" y="4349855"/>
            <a:ext cx="21416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rgbClr val="11AEC7"/>
                </a:solidFill>
              </a:rPr>
              <a:t>20,663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2AC03F-59EC-4B08-A8E9-F350595BA467}"/>
              </a:ext>
            </a:extLst>
          </p:cNvPr>
          <p:cNvSpPr txBox="1"/>
          <p:nvPr/>
        </p:nvSpPr>
        <p:spPr>
          <a:xfrm>
            <a:off x="7366874" y="2493341"/>
            <a:ext cx="21416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rgbClr val="11AEC7"/>
                </a:solidFill>
              </a:rPr>
              <a:t>20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E77D792-DBDC-4C19-B461-34BAB6307A1E}"/>
              </a:ext>
            </a:extLst>
          </p:cNvPr>
          <p:cNvCxnSpPr>
            <a:cxnSpLocks/>
          </p:cNvCxnSpPr>
          <p:nvPr/>
        </p:nvCxnSpPr>
        <p:spPr>
          <a:xfrm flipH="1">
            <a:off x="2994046" y="5626441"/>
            <a:ext cx="529442" cy="397153"/>
          </a:xfrm>
          <a:prstGeom prst="line">
            <a:avLst/>
          </a:prstGeom>
          <a:ln>
            <a:solidFill>
              <a:srgbClr val="F59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CE0778-2FAD-4871-A9BB-0DF8BA4E252C}"/>
              </a:ext>
            </a:extLst>
          </p:cNvPr>
          <p:cNvCxnSpPr>
            <a:cxnSpLocks/>
          </p:cNvCxnSpPr>
          <p:nvPr/>
        </p:nvCxnSpPr>
        <p:spPr>
          <a:xfrm>
            <a:off x="9962913" y="4103349"/>
            <a:ext cx="430630" cy="246506"/>
          </a:xfrm>
          <a:prstGeom prst="line">
            <a:avLst/>
          </a:prstGeom>
          <a:ln>
            <a:solidFill>
              <a:srgbClr val="F59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C2A0636-9549-4D2A-A687-57B260EE4F7D}"/>
              </a:ext>
            </a:extLst>
          </p:cNvPr>
          <p:cNvCxnSpPr>
            <a:cxnSpLocks/>
          </p:cNvCxnSpPr>
          <p:nvPr/>
        </p:nvCxnSpPr>
        <p:spPr>
          <a:xfrm>
            <a:off x="8909416" y="1984104"/>
            <a:ext cx="2091959" cy="1523"/>
          </a:xfrm>
          <a:prstGeom prst="line">
            <a:avLst/>
          </a:prstGeom>
          <a:ln>
            <a:solidFill>
              <a:srgbClr val="11A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44907D9-0287-497F-A046-E44A6E18655F}"/>
              </a:ext>
            </a:extLst>
          </p:cNvPr>
          <p:cNvCxnSpPr>
            <a:cxnSpLocks/>
          </p:cNvCxnSpPr>
          <p:nvPr/>
        </p:nvCxnSpPr>
        <p:spPr>
          <a:xfrm flipV="1">
            <a:off x="8909416" y="1997952"/>
            <a:ext cx="599106" cy="502753"/>
          </a:xfrm>
          <a:prstGeom prst="line">
            <a:avLst/>
          </a:prstGeom>
          <a:ln>
            <a:solidFill>
              <a:srgbClr val="11A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3EC2891-1281-4F92-8E61-736D9DB693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35896" y="192104"/>
            <a:ext cx="4920208" cy="161793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59F26"/>
                </a:solidFill>
              </a:rPr>
              <a:t>SPEEDING</a:t>
            </a:r>
          </a:p>
        </p:txBody>
      </p:sp>
      <p:pic>
        <p:nvPicPr>
          <p:cNvPr id="3074" name="Picture 2" descr="Tooele City Police Department">
            <a:extLst>
              <a:ext uri="{FF2B5EF4-FFF2-40B4-BE49-F238E27FC236}">
                <a16:creationId xmlns:a16="http://schemas.microsoft.com/office/drawing/2014/main" id="{9FE13599-5B95-4B0F-8671-D72C4880C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75" y="2198771"/>
            <a:ext cx="1500459" cy="150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1BF42E9-0FB9-4AFF-87F2-F6508687141D}"/>
              </a:ext>
            </a:extLst>
          </p:cNvPr>
          <p:cNvGrpSpPr/>
          <p:nvPr/>
        </p:nvGrpSpPr>
        <p:grpSpPr>
          <a:xfrm>
            <a:off x="1938367" y="1730706"/>
            <a:ext cx="8315266" cy="4292888"/>
            <a:chOff x="2605283" y="1543805"/>
            <a:chExt cx="8315266" cy="429288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98BFA4F-DA4C-4C5D-A198-5797FBD0F944}"/>
                </a:ext>
              </a:extLst>
            </p:cNvPr>
            <p:cNvSpPr txBox="1"/>
            <p:nvPr/>
          </p:nvSpPr>
          <p:spPr>
            <a:xfrm>
              <a:off x="4080226" y="4162954"/>
              <a:ext cx="188512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200" b="1" dirty="0">
                  <a:solidFill>
                    <a:srgbClr val="F59F26"/>
                  </a:solidFill>
                </a:rPr>
                <a:t>14,019</a:t>
              </a: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769CE3F0-8651-4FF1-8CAF-1E986C3831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95637" y="1543805"/>
              <a:ext cx="2589382" cy="2444556"/>
            </a:xfrm>
            <a:prstGeom prst="donut">
              <a:avLst>
                <a:gd name="adj" fmla="val 12255"/>
              </a:avLst>
            </a:pr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59423939-1DC9-4306-AA5D-6C01113363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85992" y="1543805"/>
              <a:ext cx="2589382" cy="2444556"/>
            </a:xfrm>
            <a:prstGeom prst="donut">
              <a:avLst>
                <a:gd name="adj" fmla="val 12255"/>
              </a:avLst>
            </a:prstGeom>
            <a:solidFill>
              <a:schemeClr val="accent3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A838DD0B-E018-44D0-A4C0-13DF2FD02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50459" y="3392137"/>
              <a:ext cx="2589382" cy="2444556"/>
            </a:xfrm>
            <a:prstGeom prst="donut">
              <a:avLst>
                <a:gd name="adj" fmla="val 12255"/>
              </a:avLst>
            </a:pr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B5265A05-9A0F-4DEC-9382-F51EEE7422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0814" y="3392137"/>
              <a:ext cx="2589382" cy="2444556"/>
            </a:xfrm>
            <a:prstGeom prst="donut">
              <a:avLst>
                <a:gd name="adj" fmla="val 12255"/>
              </a:avLst>
            </a:prstGeom>
            <a:solidFill>
              <a:schemeClr val="accent3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8770E695-5D11-488D-931B-4C4259EC25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31167" y="3392137"/>
              <a:ext cx="2589382" cy="2444556"/>
            </a:xfrm>
            <a:prstGeom prst="donut">
              <a:avLst>
                <a:gd name="adj" fmla="val 12255"/>
              </a:avLst>
            </a:pr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E92B24D-17CA-4091-8B1F-49FE14D8899B}"/>
                </a:ext>
              </a:extLst>
            </p:cNvPr>
            <p:cNvSpPr txBox="1"/>
            <p:nvPr/>
          </p:nvSpPr>
          <p:spPr>
            <a:xfrm>
              <a:off x="3223015" y="2342495"/>
              <a:ext cx="210620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200" b="1" dirty="0">
                  <a:solidFill>
                    <a:srgbClr val="11AEC7"/>
                  </a:solidFill>
                </a:rPr>
                <a:t>340</a:t>
              </a:r>
            </a:p>
          </p:txBody>
        </p:sp>
        <p:sp>
          <p:nvSpPr>
            <p:cNvPr id="3" name="Circle: Hollow 2">
              <a:extLst>
                <a:ext uri="{FF2B5EF4-FFF2-40B4-BE49-F238E27FC236}">
                  <a16:creationId xmlns:a16="http://schemas.microsoft.com/office/drawing/2014/main" id="{8DC8DEBA-4D8D-4704-A04E-32A1E0BF41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05283" y="1543805"/>
              <a:ext cx="2589382" cy="2444556"/>
            </a:xfrm>
            <a:prstGeom prst="donut">
              <a:avLst>
                <a:gd name="adj" fmla="val 12255"/>
              </a:avLst>
            </a:prstGeom>
            <a:solidFill>
              <a:schemeClr val="accent3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32" name="Picture 2" descr="image001">
            <a:extLst>
              <a:ext uri="{FF2B5EF4-FFF2-40B4-BE49-F238E27FC236}">
                <a16:creationId xmlns:a16="http://schemas.microsoft.com/office/drawing/2014/main" id="{50529E5A-2D79-4E1F-8462-142A451E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492" y="5863771"/>
            <a:ext cx="1704703" cy="7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3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09C350B7-FA2C-41E7-B444-F735CAB619A7}"/>
              </a:ext>
            </a:extLst>
          </p:cNvPr>
          <p:cNvSpPr txBox="1">
            <a:spLocks/>
          </p:cNvSpPr>
          <p:nvPr/>
        </p:nvSpPr>
        <p:spPr>
          <a:xfrm>
            <a:off x="228600" y="35802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Monday with the Mayor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" name="Picture 2" descr="image001">
            <a:extLst>
              <a:ext uri="{FF2B5EF4-FFF2-40B4-BE49-F238E27FC236}">
                <a16:creationId xmlns:a16="http://schemas.microsoft.com/office/drawing/2014/main" id="{50529E5A-2D79-4E1F-8462-142A451E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960" y="6066363"/>
            <a:ext cx="1266235" cy="5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06AEB7CC-A3FC-410D-A6E6-D40DB6E614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35896" y="352444"/>
            <a:ext cx="4920208" cy="161793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59F26"/>
                </a:solidFill>
              </a:rPr>
              <a:t>SPEED SURVEYS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64FA38-55BD-4DE8-9042-767314E27E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635896" y="3748652"/>
            <a:ext cx="4920208" cy="4962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11AEC7"/>
                </a:solidFill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06481E-BE3F-45FD-82B6-827ECB902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7432"/>
              </p:ext>
            </p:extLst>
          </p:nvPr>
        </p:nvGraphicFramePr>
        <p:xfrm>
          <a:off x="1336040" y="1810038"/>
          <a:ext cx="9519920" cy="435033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716332">
                  <a:extLst>
                    <a:ext uri="{9D8B030D-6E8A-4147-A177-3AD203B41FA5}">
                      <a16:colId xmlns:a16="http://schemas.microsoft.com/office/drawing/2014/main" val="4248400177"/>
                    </a:ext>
                  </a:extLst>
                </a:gridCol>
                <a:gridCol w="2265558">
                  <a:extLst>
                    <a:ext uri="{9D8B030D-6E8A-4147-A177-3AD203B41FA5}">
                      <a16:colId xmlns:a16="http://schemas.microsoft.com/office/drawing/2014/main" val="4059318863"/>
                    </a:ext>
                  </a:extLst>
                </a:gridCol>
                <a:gridCol w="3020744">
                  <a:extLst>
                    <a:ext uri="{9D8B030D-6E8A-4147-A177-3AD203B41FA5}">
                      <a16:colId xmlns:a16="http://schemas.microsoft.com/office/drawing/2014/main" val="3671772386"/>
                    </a:ext>
                  </a:extLst>
                </a:gridCol>
                <a:gridCol w="2517286">
                  <a:extLst>
                    <a:ext uri="{9D8B030D-6E8A-4147-A177-3AD203B41FA5}">
                      <a16:colId xmlns:a16="http://schemas.microsoft.com/office/drawing/2014/main" val="4076354175"/>
                    </a:ext>
                  </a:extLst>
                </a:gridCol>
              </a:tblGrid>
              <a:tr h="43503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Traffic Survey Information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84903"/>
                  </a:ext>
                </a:extLst>
              </a:tr>
              <a:tr h="4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# of vehicles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Over the speed limit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85th Percentile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9484779"/>
                  </a:ext>
                </a:extLst>
              </a:tr>
              <a:tr h="4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Survey #1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8,153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74%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36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4905155"/>
                  </a:ext>
                </a:extLst>
              </a:tr>
              <a:tr h="4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Survey #2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13,259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85%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38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854521"/>
                  </a:ext>
                </a:extLst>
              </a:tr>
              <a:tr h="4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Survey #3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20,981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89%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40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7460502"/>
                  </a:ext>
                </a:extLst>
              </a:tr>
              <a:tr h="4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Survey #4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31,565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92%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39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6988735"/>
                  </a:ext>
                </a:extLst>
              </a:tr>
              <a:tr h="4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Survey #5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10,683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28%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29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7097924"/>
                  </a:ext>
                </a:extLst>
              </a:tr>
              <a:tr h="4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Survey #6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17,622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85%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37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791360"/>
                  </a:ext>
                </a:extLst>
              </a:tr>
              <a:tr h="4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Survey #7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13,790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84%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35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5314032"/>
                  </a:ext>
                </a:extLst>
              </a:tr>
              <a:tr h="4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Survey #8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21,894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70%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35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3186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0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022B-088A-44F2-9B06-7AFC51BC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59F26"/>
                </a:solidFill>
                <a:latin typeface="+mn-lt"/>
              </a:rPr>
              <a:t>IMPACT </a:t>
            </a:r>
            <a:r>
              <a:rPr lang="en-US" sz="3600" dirty="0" smtClean="0">
                <a:solidFill>
                  <a:srgbClr val="F59F26"/>
                </a:solidFill>
                <a:latin typeface="+mn-lt"/>
              </a:rPr>
              <a:t>WHEN SCHOOL IS IN SESSION</a:t>
            </a:r>
            <a:endParaRPr lang="en-US" sz="3600" dirty="0">
              <a:solidFill>
                <a:srgbClr val="F59F26"/>
              </a:solidFill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055E3A-8CDA-4D84-B590-DBDA17E16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23707"/>
              </p:ext>
            </p:extLst>
          </p:nvPr>
        </p:nvGraphicFramePr>
        <p:xfrm>
          <a:off x="1238250" y="1494470"/>
          <a:ext cx="9715500" cy="472820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558780">
                  <a:extLst>
                    <a:ext uri="{9D8B030D-6E8A-4147-A177-3AD203B41FA5}">
                      <a16:colId xmlns:a16="http://schemas.microsoft.com/office/drawing/2014/main" val="640223020"/>
                    </a:ext>
                  </a:extLst>
                </a:gridCol>
                <a:gridCol w="913767">
                  <a:extLst>
                    <a:ext uri="{9D8B030D-6E8A-4147-A177-3AD203B41FA5}">
                      <a16:colId xmlns:a16="http://schemas.microsoft.com/office/drawing/2014/main" val="1679442004"/>
                    </a:ext>
                  </a:extLst>
                </a:gridCol>
                <a:gridCol w="1195961">
                  <a:extLst>
                    <a:ext uri="{9D8B030D-6E8A-4147-A177-3AD203B41FA5}">
                      <a16:colId xmlns:a16="http://schemas.microsoft.com/office/drawing/2014/main" val="3973805164"/>
                    </a:ext>
                  </a:extLst>
                </a:gridCol>
                <a:gridCol w="1195961">
                  <a:extLst>
                    <a:ext uri="{9D8B030D-6E8A-4147-A177-3AD203B41FA5}">
                      <a16:colId xmlns:a16="http://schemas.microsoft.com/office/drawing/2014/main" val="1409036787"/>
                    </a:ext>
                  </a:extLst>
                </a:gridCol>
                <a:gridCol w="1545342">
                  <a:extLst>
                    <a:ext uri="{9D8B030D-6E8A-4147-A177-3AD203B41FA5}">
                      <a16:colId xmlns:a16="http://schemas.microsoft.com/office/drawing/2014/main" val="2295894306"/>
                    </a:ext>
                  </a:extLst>
                </a:gridCol>
                <a:gridCol w="913767">
                  <a:extLst>
                    <a:ext uri="{9D8B030D-6E8A-4147-A177-3AD203B41FA5}">
                      <a16:colId xmlns:a16="http://schemas.microsoft.com/office/drawing/2014/main" val="210036308"/>
                    </a:ext>
                  </a:extLst>
                </a:gridCol>
                <a:gridCol w="1195961">
                  <a:extLst>
                    <a:ext uri="{9D8B030D-6E8A-4147-A177-3AD203B41FA5}">
                      <a16:colId xmlns:a16="http://schemas.microsoft.com/office/drawing/2014/main" val="3445157278"/>
                    </a:ext>
                  </a:extLst>
                </a:gridCol>
                <a:gridCol w="1195961">
                  <a:extLst>
                    <a:ext uri="{9D8B030D-6E8A-4147-A177-3AD203B41FA5}">
                      <a16:colId xmlns:a16="http://schemas.microsoft.com/office/drawing/2014/main" val="2781023107"/>
                    </a:ext>
                  </a:extLst>
                </a:gridCol>
              </a:tblGrid>
              <a:tr h="69143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Survey's Done Where T-TECH, Blue Peak, And Tooele High Students </a:t>
                      </a:r>
                      <a:r>
                        <a:rPr lang="en-US" sz="2000" b="1" u="none" strike="noStrike" dirty="0" smtClean="0">
                          <a:effectLst/>
                        </a:rPr>
                        <a:t>Travel</a:t>
                      </a:r>
                      <a:br>
                        <a:rPr lang="en-US" sz="2000" b="1" u="none" strike="noStrike" dirty="0" smtClean="0">
                          <a:effectLst/>
                        </a:rPr>
                      </a:br>
                      <a:r>
                        <a:rPr lang="en-US" sz="2000" b="1" u="none" strike="noStrike" dirty="0" smtClean="0">
                          <a:effectLst/>
                        </a:rPr>
                        <a:t>(Vine </a:t>
                      </a:r>
                      <a:r>
                        <a:rPr lang="en-US" sz="2000" b="1" u="none" strike="noStrike" dirty="0">
                          <a:effectLst/>
                        </a:rPr>
                        <a:t>Street and 1100 West)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85907"/>
                  </a:ext>
                </a:extLst>
              </a:tr>
              <a:tr h="691433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Vehicles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Over 55mph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Over 75mph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Vehicles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Over 55mph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Over 75mph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9533351"/>
                  </a:ext>
                </a:extLst>
              </a:tr>
              <a:tr h="1762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12/21/2021 - 12/28/2021</a:t>
                      </a:r>
                      <a:br>
                        <a:rPr lang="en-US" sz="2000" b="1" u="none" strike="noStrike" dirty="0" smtClean="0">
                          <a:effectLst/>
                        </a:rPr>
                      </a:br>
                      <a:r>
                        <a:rPr lang="en-US" sz="2000" b="1" u="none" strike="noStrike" dirty="0" smtClean="0">
                          <a:effectLst/>
                        </a:rPr>
                        <a:t>(School Out</a:t>
                      </a:r>
                      <a:r>
                        <a:rPr lang="en-US" sz="2000" b="1" u="none" strike="noStrike" dirty="0" smtClean="0">
                          <a:effectLst/>
                        </a:rPr>
                        <a:t/>
                      </a:r>
                      <a:br>
                        <a:rPr lang="en-US" sz="2000" b="1" u="none" strike="noStrike" dirty="0" smtClean="0">
                          <a:effectLst/>
                        </a:rPr>
                      </a:br>
                      <a:r>
                        <a:rPr lang="en-US" sz="2000" b="1" u="none" strike="noStrike" dirty="0" smtClean="0">
                          <a:effectLst/>
                        </a:rPr>
                        <a:t>1100 </a:t>
                      </a:r>
                      <a:r>
                        <a:rPr lang="en-US" sz="2000" b="1" u="none" strike="noStrike" dirty="0">
                          <a:effectLst/>
                        </a:rPr>
                        <a:t>West)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20,981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33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12/21/2021 - 12/28/2021</a:t>
                      </a:r>
                      <a:br>
                        <a:rPr lang="en-US" sz="2000" b="1" u="none" strike="noStrike" dirty="0" smtClean="0">
                          <a:effectLst/>
                        </a:rPr>
                      </a:br>
                      <a:r>
                        <a:rPr lang="en-US" sz="2000" b="1" u="none" strike="noStrike" dirty="0" smtClean="0">
                          <a:effectLst/>
                        </a:rPr>
                        <a:t>(School Out</a:t>
                      </a:r>
                      <a:r>
                        <a:rPr lang="en-US" sz="2000" b="1" u="none" strike="noStrike" dirty="0" smtClean="0">
                          <a:effectLst/>
                        </a:rPr>
                        <a:t/>
                      </a:r>
                      <a:br>
                        <a:rPr lang="en-US" sz="2000" b="1" u="none" strike="noStrike" dirty="0" smtClean="0">
                          <a:effectLst/>
                        </a:rPr>
                      </a:br>
                      <a:r>
                        <a:rPr lang="en-US" sz="2000" b="1" u="none" strike="noStrike" dirty="0" smtClean="0">
                          <a:effectLst/>
                        </a:rPr>
                        <a:t>Vine </a:t>
                      </a:r>
                      <a:r>
                        <a:rPr lang="en-US" sz="2000" b="1" u="none" strike="noStrike" dirty="0">
                          <a:effectLst/>
                        </a:rPr>
                        <a:t>Street)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8,153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776471"/>
                  </a:ext>
                </a:extLst>
              </a:tr>
              <a:tr h="1583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1/5/2022- </a:t>
                      </a:r>
                      <a:r>
                        <a:rPr lang="en-US" sz="2000" b="1" u="none" strike="noStrike" dirty="0" smtClean="0">
                          <a:effectLst/>
                        </a:rPr>
                        <a:t>1/12/2022</a:t>
                      </a:r>
                      <a:br>
                        <a:rPr lang="en-US" sz="2000" b="1" u="none" strike="noStrike" dirty="0" smtClean="0">
                          <a:effectLst/>
                        </a:rPr>
                      </a:br>
                      <a:r>
                        <a:rPr lang="en-US" sz="2000" b="1" u="none" strike="noStrike" dirty="0" smtClean="0">
                          <a:effectLst/>
                        </a:rPr>
                        <a:t>(School In</a:t>
                      </a:r>
                      <a:r>
                        <a:rPr lang="en-US" sz="2000" b="1" u="none" strike="noStrike" dirty="0" smtClean="0">
                          <a:effectLst/>
                        </a:rPr>
                        <a:t/>
                      </a:r>
                      <a:br>
                        <a:rPr lang="en-US" sz="2000" b="1" u="none" strike="noStrike" dirty="0" smtClean="0">
                          <a:effectLst/>
                        </a:rPr>
                      </a:br>
                      <a:r>
                        <a:rPr lang="en-US" sz="2000" b="1" u="none" strike="noStrike" dirty="0" smtClean="0">
                          <a:effectLst/>
                        </a:rPr>
                        <a:t>1100 </a:t>
                      </a:r>
                      <a:r>
                        <a:rPr lang="en-US" sz="2000" b="1" u="none" strike="noStrike" dirty="0">
                          <a:effectLst/>
                        </a:rPr>
                        <a:t>West)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31,565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218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72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12/21/2021- </a:t>
                      </a:r>
                      <a:r>
                        <a:rPr lang="en-US" sz="2000" b="1" u="none" strike="noStrike" dirty="0" smtClean="0">
                          <a:effectLst/>
                        </a:rPr>
                        <a:t>12/28/2021</a:t>
                      </a:r>
                      <a:br>
                        <a:rPr lang="en-US" sz="2000" b="1" u="none" strike="noStrike" dirty="0" smtClean="0">
                          <a:effectLst/>
                        </a:rPr>
                      </a:br>
                      <a:r>
                        <a:rPr lang="en-US" sz="2000" b="1" u="none" strike="noStrike" dirty="0" smtClean="0">
                          <a:effectLst/>
                        </a:rPr>
                        <a:t>(School In Vine </a:t>
                      </a:r>
                      <a:r>
                        <a:rPr lang="en-US" sz="2000" b="1" u="none" strike="noStrike" dirty="0">
                          <a:effectLst/>
                        </a:rPr>
                        <a:t>Street)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13,259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70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854742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9C350B7-FA2C-41E7-B444-F735CAB619A7}"/>
              </a:ext>
            </a:extLst>
          </p:cNvPr>
          <p:cNvSpPr txBox="1">
            <a:spLocks/>
          </p:cNvSpPr>
          <p:nvPr/>
        </p:nvSpPr>
        <p:spPr>
          <a:xfrm>
            <a:off x="228600" y="35802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Monday with the Mayor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 descr="image001">
            <a:extLst>
              <a:ext uri="{FF2B5EF4-FFF2-40B4-BE49-F238E27FC236}">
                <a16:creationId xmlns:a16="http://schemas.microsoft.com/office/drawing/2014/main" id="{50529E5A-2D79-4E1F-8462-142A451E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0" y="6222679"/>
            <a:ext cx="1224082" cy="56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01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455520_Project analysis, from 24Slides_SL_V1.potx" id="{55E7247F-78B2-40DB-9AFE-D4DD42FA8F09}" vid="{22E2FD65-A32D-4798-AF43-CE42F250BD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D05317-60D6-4B3A-8545-888496D1A8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609EDA-869E-4BE5-AE5D-B898C584B6FF}">
  <ds:schemaRefs>
    <ds:schemaRef ds:uri="http://purl.org/dc/elements/1.1/"/>
    <ds:schemaRef ds:uri="71af3243-3dd4-4a8d-8c0d-dd76da1f02a5"/>
    <ds:schemaRef ds:uri="http://schemas.microsoft.com/office/2006/documentManagement/types"/>
    <ds:schemaRef ds:uri="http://purl.org/dc/dcmitype/"/>
    <ds:schemaRef ds:uri="16c05727-aa75-4e4a-9b5f-8a80a1165891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A00BBF-EEBB-4E18-B8CB-F926EAAC4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analysis, from 24Slides</Template>
  <TotalTime>0</TotalTime>
  <Words>553</Words>
  <Application>Microsoft Office PowerPoint</Application>
  <PresentationFormat>Widescreen</PresentationFormat>
  <Paragraphs>160</Paragraphs>
  <Slides>13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Segoe UI</vt:lpstr>
      <vt:lpstr>Segoe UI Light</vt:lpstr>
      <vt:lpstr>Office Theme</vt:lpstr>
      <vt:lpstr>Monday with the Mayor April 4, 2022</vt:lpstr>
      <vt:lpstr>Project analysis slide 2</vt:lpstr>
      <vt:lpstr>Project analysis slide 3</vt:lpstr>
      <vt:lpstr>Project analysis slide 2</vt:lpstr>
      <vt:lpstr>Project analysis slide 2</vt:lpstr>
      <vt:lpstr>Project analysis slide 6</vt:lpstr>
      <vt:lpstr>Project analysis slide 6</vt:lpstr>
      <vt:lpstr>Project analysis slide 3</vt:lpstr>
      <vt:lpstr>IMPACT WHEN SCHOOL IS IN SESSION</vt:lpstr>
      <vt:lpstr>Extra Speeding Enforcement Was Done on Two Days in March. This Resulted in 44 Speeding Citations.  57% of the Drivers Cited Were Over the Age of 30.</vt:lpstr>
      <vt:lpstr>Project analysis slide 6</vt:lpstr>
      <vt:lpstr>Questions and Discussion</vt:lpstr>
      <vt:lpstr>Have questions or suggestions  for topics to be discussed at our next Monday with the Mayor?    Email mondayswiththemayor@tooelecity.org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2022-03-31T03:46:12Z</dcterms:created>
  <dcterms:modified xsi:type="dcterms:W3CDTF">2022-04-05T00:35:17Z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